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4399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5413" y="6680040"/>
            <a:ext cx="10070302" cy="796962"/>
            <a:chOff x="0" y="0"/>
            <a:chExt cx="371744" cy="294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744" cy="29420"/>
            </a:xfrm>
            <a:custGeom>
              <a:avLst/>
              <a:gdLst/>
              <a:ahLst/>
              <a:cxnLst/>
              <a:rect r="r" b="b" t="t" l="l"/>
              <a:pathLst>
                <a:path h="29420" w="371744">
                  <a:moveTo>
                    <a:pt x="0" y="0"/>
                  </a:moveTo>
                  <a:lnTo>
                    <a:pt x="371744" y="0"/>
                  </a:lnTo>
                  <a:lnTo>
                    <a:pt x="371744" y="29420"/>
                  </a:lnTo>
                  <a:lnTo>
                    <a:pt x="0" y="2942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1744" cy="6752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219573"/>
            <a:ext cx="13140623" cy="33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8"/>
              </a:lnSpc>
            </a:pPr>
            <a:r>
              <a:rPr lang="en-US" b="true" sz="139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SECURITY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69945" y="8358126"/>
            <a:ext cx="3952719" cy="689929"/>
          </a:xfrm>
          <a:custGeom>
            <a:avLst/>
            <a:gdLst/>
            <a:ahLst/>
            <a:cxnLst/>
            <a:rect r="r" b="b" t="t" l="l"/>
            <a:pathLst>
              <a:path h="689929" w="3952719">
                <a:moveTo>
                  <a:pt x="0" y="0"/>
                </a:moveTo>
                <a:lnTo>
                  <a:pt x="3952720" y="0"/>
                </a:lnTo>
                <a:lnTo>
                  <a:pt x="3952720" y="689930"/>
                </a:lnTo>
                <a:lnTo>
                  <a:pt x="0" y="689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1578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7951" y="6853176"/>
            <a:ext cx="9678384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Outsmarting Cyber Scammers in the Digital Age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120"/>
              </a:lnSpc>
            </a:pP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🎣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Phishing Awareness Training: </a:t>
            </a:r>
            <a:r>
              <a:rPr lang="en-US" b="true" sz="26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Unmasked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6199" y="9048056"/>
            <a:ext cx="8107230" cy="100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</a:p>
          <a:p>
            <a:pPr algn="ctr">
              <a:lnSpc>
                <a:spcPts val="3015"/>
              </a:lnSpc>
            </a:pPr>
          </a:p>
          <a:p>
            <a:pPr algn="ctr">
              <a:lnSpc>
                <a:spcPts val="1910"/>
              </a:lnSpc>
            </a:pPr>
            <a:r>
              <a:rPr lang="en-US" b="true" sz="15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Zwivhuya Tshutshu | CodeAlpha Internship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5943" y="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07974" y="773050"/>
            <a:ext cx="9144000" cy="6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 &amp; TAKEAWAYS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403640"/>
            <a:ext cx="7648113" cy="82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Verify Sources: Contact organizations using official contact information.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479964"/>
            <a:ext cx="7648113" cy="82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Report Quickly: Immediate reporting reduces risk for everyone.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556288"/>
            <a:ext cx="7648113" cy="82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Continuous Vigilance: Cyber threats evolve; stay updated on the latest tactics.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706412"/>
            <a:ext cx="7648113" cy="40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Think Before You Click: Always pause and verify.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1187" y="1431967"/>
            <a:ext cx="7648113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Reminder: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9861" y="4038600"/>
            <a:ext cx="764811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93921"/>
            <a:ext cx="7648113" cy="456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u="sng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Helpful Links: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Anti-Phishing Working Group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https://www.antiphishing.org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Cybersecurity &amp; Infrastructure Security Agency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https://www.cisa.gov 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Your Company Security Policy and IT Department Contact. 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these resources to stay informed and prepared.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675277" cy="379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5904" y="6190701"/>
            <a:ext cx="9880186" cy="1411544"/>
            <a:chOff x="0" y="0"/>
            <a:chExt cx="364822" cy="521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4822" cy="52121"/>
            </a:xfrm>
            <a:custGeom>
              <a:avLst/>
              <a:gdLst/>
              <a:ahLst/>
              <a:cxnLst/>
              <a:rect r="r" b="b" t="t" l="l"/>
              <a:pathLst>
                <a:path h="52121" w="364822">
                  <a:moveTo>
                    <a:pt x="0" y="0"/>
                  </a:moveTo>
                  <a:lnTo>
                    <a:pt x="364822" y="0"/>
                  </a:lnTo>
                  <a:lnTo>
                    <a:pt x="364822" y="52121"/>
                  </a:lnTo>
                  <a:lnTo>
                    <a:pt x="0" y="5212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4822" cy="9022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8347" y="6574643"/>
            <a:ext cx="588041" cy="5880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7202" y="6767437"/>
            <a:ext cx="270330" cy="202453"/>
          </a:xfrm>
          <a:custGeom>
            <a:avLst/>
            <a:gdLst/>
            <a:ahLst/>
            <a:cxnLst/>
            <a:rect r="r" b="b" t="t" l="l"/>
            <a:pathLst>
              <a:path h="202453" w="270330">
                <a:moveTo>
                  <a:pt x="0" y="0"/>
                </a:moveTo>
                <a:lnTo>
                  <a:pt x="270330" y="0"/>
                </a:lnTo>
                <a:lnTo>
                  <a:pt x="270330" y="202453"/>
                </a:lnTo>
                <a:lnTo>
                  <a:pt x="0" y="20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88516" y="3284897"/>
            <a:ext cx="3037573" cy="3416493"/>
          </a:xfrm>
          <a:custGeom>
            <a:avLst/>
            <a:gdLst/>
            <a:ahLst/>
            <a:cxnLst/>
            <a:rect r="r" b="b" t="t" l="l"/>
            <a:pathLst>
              <a:path h="3416493" w="3037573">
                <a:moveTo>
                  <a:pt x="0" y="0"/>
                </a:moveTo>
                <a:lnTo>
                  <a:pt x="3037574" y="0"/>
                </a:lnTo>
                <a:lnTo>
                  <a:pt x="3037574" y="3416494"/>
                </a:lnTo>
                <a:lnTo>
                  <a:pt x="0" y="341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228725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728249"/>
            <a:ext cx="11038904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“Trust is earned — links are verified.”</a:t>
            </a:r>
          </a:p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💡 Always think before you click.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5821" y="6663291"/>
            <a:ext cx="90533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CodeAlpha Cybersecurity Internship | Zwivhuya Tshutshu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36751" cy="8627843"/>
            <a:chOff x="0" y="0"/>
            <a:chExt cx="812800" cy="930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30469"/>
            </a:xfrm>
            <a:custGeom>
              <a:avLst/>
              <a:gdLst/>
              <a:ahLst/>
              <a:cxnLst/>
              <a:rect r="r" b="b" t="t" l="l"/>
              <a:pathLst>
                <a:path h="9304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2"/>
              <a:stretch>
                <a:fillRect l="-51757" t="0" r="-517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31308" y="7987023"/>
            <a:ext cx="7277950" cy="1271277"/>
            <a:chOff x="0" y="0"/>
            <a:chExt cx="268736" cy="469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736" cy="46941"/>
            </a:xfrm>
            <a:custGeom>
              <a:avLst/>
              <a:gdLst/>
              <a:ahLst/>
              <a:cxnLst/>
              <a:rect r="r" b="b" t="t" l="l"/>
              <a:pathLst>
                <a:path h="46941" w="268736">
                  <a:moveTo>
                    <a:pt x="0" y="0"/>
                  </a:moveTo>
                  <a:lnTo>
                    <a:pt x="268736" y="0"/>
                  </a:lnTo>
                  <a:lnTo>
                    <a:pt x="268736" y="46941"/>
                  </a:lnTo>
                  <a:lnTo>
                    <a:pt x="0" y="469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8736" cy="850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61237" y="8777341"/>
            <a:ext cx="6218093" cy="185913"/>
            <a:chOff x="0" y="0"/>
            <a:chExt cx="229601" cy="6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601" cy="6865"/>
            </a:xfrm>
            <a:custGeom>
              <a:avLst/>
              <a:gdLst/>
              <a:ahLst/>
              <a:cxnLst/>
              <a:rect r="r" b="b" t="t" l="l"/>
              <a:pathLst>
                <a:path h="6865" w="229601">
                  <a:moveTo>
                    <a:pt x="0" y="0"/>
                  </a:moveTo>
                  <a:lnTo>
                    <a:pt x="229601" y="0"/>
                  </a:lnTo>
                  <a:lnTo>
                    <a:pt x="22960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960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61237" y="8777341"/>
            <a:ext cx="5437852" cy="185913"/>
            <a:chOff x="0" y="0"/>
            <a:chExt cx="200791" cy="6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791" cy="6865"/>
            </a:xfrm>
            <a:custGeom>
              <a:avLst/>
              <a:gdLst/>
              <a:ahLst/>
              <a:cxnLst/>
              <a:rect r="r" b="b" t="t" l="l"/>
              <a:pathLst>
                <a:path h="6865" w="200791">
                  <a:moveTo>
                    <a:pt x="0" y="0"/>
                  </a:moveTo>
                  <a:lnTo>
                    <a:pt x="200791" y="0"/>
                  </a:lnTo>
                  <a:lnTo>
                    <a:pt x="20079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02060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079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46048" y="6556778"/>
            <a:ext cx="4957001" cy="721018"/>
          </a:xfrm>
          <a:custGeom>
            <a:avLst/>
            <a:gdLst/>
            <a:ahLst/>
            <a:cxnLst/>
            <a:rect r="r" b="b" t="t" l="l"/>
            <a:pathLst>
              <a:path h="721018" w="4957001">
                <a:moveTo>
                  <a:pt x="0" y="0"/>
                </a:moveTo>
                <a:lnTo>
                  <a:pt x="4957000" y="0"/>
                </a:lnTo>
                <a:lnTo>
                  <a:pt x="4957000" y="721018"/>
                </a:lnTo>
                <a:lnTo>
                  <a:pt x="0" y="721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15992" y="7702163"/>
            <a:ext cx="1708556" cy="2150356"/>
          </a:xfrm>
          <a:custGeom>
            <a:avLst/>
            <a:gdLst/>
            <a:ahLst/>
            <a:cxnLst/>
            <a:rect r="r" b="b" t="t" l="l"/>
            <a:pathLst>
              <a:path h="2150356" w="1708556">
                <a:moveTo>
                  <a:pt x="0" y="0"/>
                </a:moveTo>
                <a:lnTo>
                  <a:pt x="1708556" y="0"/>
                </a:lnTo>
                <a:lnTo>
                  <a:pt x="1708556" y="2150356"/>
                </a:lnTo>
                <a:lnTo>
                  <a:pt x="0" y="2150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61237" y="8339219"/>
            <a:ext cx="4298823" cy="24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Evolution of Attack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60060" y="8339219"/>
            <a:ext cx="1919269" cy="24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99089" y="1746414"/>
            <a:ext cx="889391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PHISING?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09258" y="3586327"/>
            <a:ext cx="809379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-Phishing is a cyberattack where criminals trick you into revealing sensitive info.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4209" y="5939022"/>
            <a:ext cx="8093791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-Goal: steal passwords, credit cards, or personal info.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2006" y="4858943"/>
            <a:ext cx="809379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-Disguised as a trusted sender (banks, IT admin, delivery service).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4077" y="5574650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74650"/>
            <a:ext cx="3944468" cy="3387216"/>
            <a:chOff x="0" y="0"/>
            <a:chExt cx="145609" cy="12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9455" y="5574650"/>
            <a:ext cx="3944468" cy="3387216"/>
            <a:chOff x="0" y="0"/>
            <a:chExt cx="145609" cy="1250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14832" y="5574650"/>
            <a:ext cx="3944468" cy="3387216"/>
            <a:chOff x="0" y="0"/>
            <a:chExt cx="145609" cy="1250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950265" y="604276"/>
            <a:ext cx="10538379" cy="14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b="true" sz="6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REAL-WORLD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3926" y="1963177"/>
            <a:ext cx="13569239" cy="420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2"/>
              </a:lnSpc>
            </a:pPr>
          </a:p>
          <a:p>
            <a:pPr algn="ctr" marL="494281" indent="-247140" lvl="1">
              <a:lnSpc>
                <a:spcPts val="3434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🚨</a:t>
            </a:r>
            <a:r>
              <a:rPr lang="en-US" b="true" sz="22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Fake PayPal Email: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“Your account will be suspended. Click here to verify.”</a:t>
            </a:r>
          </a:p>
          <a:p>
            <a:pPr algn="ctr" marL="494281" indent="-247140" lvl="1">
              <a:lnSpc>
                <a:spcPts val="3434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en-US" b="true" sz="22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 PayPal Email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Professional, secure domain, no urgency.</a:t>
            </a:r>
          </a:p>
          <a:p>
            <a:pPr algn="ctr" marL="429513" indent="-214756" lvl="1">
              <a:lnSpc>
                <a:spcPts val="2984"/>
              </a:lnSpc>
              <a:buFont typeface="Arial"/>
              <a:buChar char="•"/>
            </a:pPr>
          </a:p>
          <a:p>
            <a:pPr algn="l" marL="494281" indent="-247140" lvl="1">
              <a:lnSpc>
                <a:spcPts val="3434"/>
              </a:lnSpc>
              <a:buFont typeface="Arial"/>
              <a:buChar char="•"/>
            </a:pPr>
            <a:r>
              <a:rPr lang="en-US" b="true" sz="22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Spot the difference:</a:t>
            </a:r>
          </a:p>
          <a:p>
            <a:pPr algn="l" marL="515870" indent="-257935" lvl="1">
              <a:lnSpc>
                <a:spcPts val="3584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Wrong sender domain.</a:t>
            </a:r>
          </a:p>
          <a:p>
            <a:pPr algn="l" marL="515870" indent="-257935" lvl="1">
              <a:lnSpc>
                <a:spcPts val="3584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Urgent/fear tone.</a:t>
            </a:r>
          </a:p>
          <a:p>
            <a:pPr algn="l" marL="515870" indent="-257935" lvl="1">
              <a:lnSpc>
                <a:spcPts val="3584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Suspicious link (hover reveals fake URL).</a:t>
            </a:r>
          </a:p>
          <a:p>
            <a:pPr algn="ctr">
              <a:lnSpc>
                <a:spcPts val="3434"/>
              </a:lnSpc>
            </a:pPr>
          </a:p>
          <a:p>
            <a:pPr algn="ctr">
              <a:lnSpc>
                <a:spcPts val="329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547961" y="7007444"/>
            <a:ext cx="328745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2783" y="7449208"/>
            <a:ext cx="369781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 the safety of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sensitive data with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robust encryption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851930" y="5963359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371324" y="7006994"/>
            <a:ext cx="344997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52702" y="7448758"/>
            <a:ext cx="468721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Continuous monitoring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instantly neutralize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threats.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756552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661175" y="5964711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7206" y="7007895"/>
            <a:ext cx="328745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3245" y="7447857"/>
            <a:ext cx="4095377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Comprehensive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covering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vulnerabilities.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947307" y="5963134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652187" y="7007669"/>
            <a:ext cx="3269758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51723" y="7449433"/>
            <a:ext cx="427068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Protection against cyber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attacks with cutting-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edge detection.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2943" y="411123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177426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2943" y="4111238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967748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45593" y="2419394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48434" y="4756368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33206" y="7092101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65087" y="6455336"/>
            <a:ext cx="2338587" cy="2338587"/>
          </a:xfrm>
          <a:custGeom>
            <a:avLst/>
            <a:gdLst/>
            <a:ahLst/>
            <a:cxnLst/>
            <a:rect r="r" b="b" t="t" l="l"/>
            <a:pathLst>
              <a:path h="2338587" w="2338587">
                <a:moveTo>
                  <a:pt x="0" y="0"/>
                </a:moveTo>
                <a:lnTo>
                  <a:pt x="2338587" y="0"/>
                </a:lnTo>
                <a:lnTo>
                  <a:pt x="2338587" y="2338586"/>
                </a:lnTo>
                <a:lnTo>
                  <a:pt x="0" y="2338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910767"/>
            <a:ext cx="9324243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⏰ Urgency: “Update now or lose access!”</a:t>
            </a: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🏢 Authority: “Message from IT Admin.”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814743"/>
            <a:ext cx="9324243" cy="55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 ENGINEERING TACTICS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022103"/>
            <a:ext cx="932424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👀 Curiosity: “See attached invoice.”</a:t>
            </a: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😱 Fear: “Suspicious login attempt detected.”</a:t>
            </a:r>
          </a:p>
          <a:p>
            <a:pPr algn="l">
              <a:lnSpc>
                <a:spcPts val="375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12820"/>
            <a:ext cx="9324243" cy="33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Cybercriminala exploit human psychology: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5679" y="4589864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Tailored Solutions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95679" y="5031628"/>
            <a:ext cx="5299730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Customized security strategies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your specific needs.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95679" y="2252890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24/7 Support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5679" y="2694654"/>
            <a:ext cx="5299730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Round-the-clock assistance to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 your security.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95679" y="692559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Monitoring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95679" y="7367361"/>
            <a:ext cx="544574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Continuous threat detection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prevention.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48434" y="1095375"/>
            <a:ext cx="6679201" cy="2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5"/>
              </a:lnSpc>
            </a:pPr>
            <a:r>
              <a:rPr lang="en-US" b="true" sz="220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2749" y="1501871"/>
            <a:ext cx="11305251" cy="8785129"/>
            <a:chOff x="0" y="0"/>
            <a:chExt cx="1751479" cy="1361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1479" cy="1361046"/>
            </a:xfrm>
            <a:custGeom>
              <a:avLst/>
              <a:gdLst/>
              <a:ahLst/>
              <a:cxnLst/>
              <a:rect r="r" b="b" t="t" l="l"/>
              <a:pathLst>
                <a:path h="1361046" w="1751479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2"/>
              <a:stretch>
                <a:fillRect l="-16635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70917" y="6919747"/>
            <a:ext cx="2393316" cy="2338553"/>
            <a:chOff x="0" y="0"/>
            <a:chExt cx="88349" cy="86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919747"/>
            <a:ext cx="2393316" cy="2338553"/>
            <a:chOff x="0" y="0"/>
            <a:chExt cx="88349" cy="863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13134" y="6919747"/>
            <a:ext cx="2393316" cy="2338553"/>
            <a:chOff x="0" y="0"/>
            <a:chExt cx="88349" cy="863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007313"/>
            <a:ext cx="1472150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MODERN 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12055"/>
            <a:ext cx="912932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PROTECT FROM</a:t>
            </a:r>
          </a:p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HACKERS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151486"/>
            <a:ext cx="940585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Utilizing cutting-edge encryption to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safeguard data from hackers.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13208" y="7254931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78459" y="8180167"/>
            <a:ext cx="1862665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Updates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370991" y="7255233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36242" y="8179865"/>
            <a:ext cx="1862665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Firewall Defense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28774" y="7255233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3112" y="8179865"/>
            <a:ext cx="2124492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Detection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8108" y="0"/>
            <a:ext cx="7879892" cy="10287000"/>
            <a:chOff x="0" y="0"/>
            <a:chExt cx="122080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80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20801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594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0069" y="2713868"/>
            <a:ext cx="780503" cy="7805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1005" y="2904804"/>
            <a:ext cx="398631" cy="398631"/>
          </a:xfrm>
          <a:custGeom>
            <a:avLst/>
            <a:gdLst/>
            <a:ahLst/>
            <a:cxnLst/>
            <a:rect r="r" b="b" t="t" l="l"/>
            <a:pathLst>
              <a:path h="398631" w="398631">
                <a:moveTo>
                  <a:pt x="0" y="0"/>
                </a:moveTo>
                <a:lnTo>
                  <a:pt x="398631" y="0"/>
                </a:lnTo>
                <a:lnTo>
                  <a:pt x="398631" y="398630"/>
                </a:lnTo>
                <a:lnTo>
                  <a:pt x="0" y="398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9388" y="5927768"/>
            <a:ext cx="1905349" cy="2855428"/>
          </a:xfrm>
          <a:custGeom>
            <a:avLst/>
            <a:gdLst/>
            <a:ahLst/>
            <a:cxnLst/>
            <a:rect r="r" b="b" t="t" l="l"/>
            <a:pathLst>
              <a:path h="2855428" w="1905349">
                <a:moveTo>
                  <a:pt x="0" y="0"/>
                </a:moveTo>
                <a:lnTo>
                  <a:pt x="1905349" y="0"/>
                </a:lnTo>
                <a:lnTo>
                  <a:pt x="1905349" y="2855428"/>
                </a:lnTo>
                <a:lnTo>
                  <a:pt x="0" y="2855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3176" y="1190625"/>
            <a:ext cx="11483122" cy="68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TO SPOT PHISHING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9203" y="3037444"/>
            <a:ext cx="1148312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Double-check sender’s email domain.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✅ Hover over links before clicking.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✅ Look for grammar/spelling mistakes.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9203" y="4618329"/>
            <a:ext cx="1031960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Don’t trust unrequested attachments.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✅ Does it create fear or urgency?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86235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2944134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3702033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4459931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217830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5975729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6733628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700" y="7491527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177092" y="3885173"/>
            <a:ext cx="339788" cy="3640333"/>
            <a:chOff x="0" y="0"/>
            <a:chExt cx="12543" cy="1343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34382"/>
            </a:xfrm>
            <a:custGeom>
              <a:avLst/>
              <a:gdLst/>
              <a:ahLst/>
              <a:cxnLst/>
              <a:rect r="r" b="b" t="t" l="l"/>
              <a:pathLst>
                <a:path h="134382" w="12543">
                  <a:moveTo>
                    <a:pt x="0" y="0"/>
                  </a:moveTo>
                  <a:lnTo>
                    <a:pt x="12543" y="0"/>
                  </a:lnTo>
                  <a:lnTo>
                    <a:pt x="12543" y="134382"/>
                  </a:lnTo>
                  <a:lnTo>
                    <a:pt x="0" y="134382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543" cy="17248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94593" y="3178415"/>
            <a:ext cx="339788" cy="4347091"/>
            <a:chOff x="0" y="0"/>
            <a:chExt cx="12543" cy="1604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60472"/>
            </a:xfrm>
            <a:custGeom>
              <a:avLst/>
              <a:gdLst/>
              <a:ahLst/>
              <a:cxnLst/>
              <a:rect r="r" b="b" t="t" l="l"/>
              <a:pathLst>
                <a:path h="160472" w="12543">
                  <a:moveTo>
                    <a:pt x="0" y="0"/>
                  </a:moveTo>
                  <a:lnTo>
                    <a:pt x="12543" y="0"/>
                  </a:lnTo>
                  <a:lnTo>
                    <a:pt x="12543" y="160472"/>
                  </a:lnTo>
                  <a:lnTo>
                    <a:pt x="0" y="160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43" cy="19857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59590" y="4863761"/>
            <a:ext cx="339788" cy="2661745"/>
            <a:chOff x="0" y="0"/>
            <a:chExt cx="12543" cy="982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43" cy="98258"/>
            </a:xfrm>
            <a:custGeom>
              <a:avLst/>
              <a:gdLst/>
              <a:ahLst/>
              <a:cxnLst/>
              <a:rect r="r" b="b" t="t" l="l"/>
              <a:pathLst>
                <a:path h="98258" w="12543">
                  <a:moveTo>
                    <a:pt x="0" y="0"/>
                  </a:moveTo>
                  <a:lnTo>
                    <a:pt x="12543" y="0"/>
                  </a:lnTo>
                  <a:lnTo>
                    <a:pt x="12543" y="98258"/>
                  </a:lnTo>
                  <a:lnTo>
                    <a:pt x="0" y="98258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543" cy="13635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437499" y="2485248"/>
            <a:ext cx="339788" cy="5040258"/>
            <a:chOff x="0" y="0"/>
            <a:chExt cx="12543" cy="1860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43" cy="186060"/>
            </a:xfrm>
            <a:custGeom>
              <a:avLst/>
              <a:gdLst/>
              <a:ahLst/>
              <a:cxnLst/>
              <a:rect r="r" b="b" t="t" l="l"/>
              <a:pathLst>
                <a:path h="186060" w="12543">
                  <a:moveTo>
                    <a:pt x="0" y="0"/>
                  </a:moveTo>
                  <a:lnTo>
                    <a:pt x="12543" y="0"/>
                  </a:lnTo>
                  <a:lnTo>
                    <a:pt x="12543" y="186060"/>
                  </a:lnTo>
                  <a:lnTo>
                    <a:pt x="0" y="18606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543" cy="22416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92283" y="3178415"/>
            <a:ext cx="339788" cy="4347091"/>
            <a:chOff x="0" y="0"/>
            <a:chExt cx="12543" cy="1604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43" cy="160472"/>
            </a:xfrm>
            <a:custGeom>
              <a:avLst/>
              <a:gdLst/>
              <a:ahLst/>
              <a:cxnLst/>
              <a:rect r="r" b="b" t="t" l="l"/>
              <a:pathLst>
                <a:path h="160472" w="12543">
                  <a:moveTo>
                    <a:pt x="0" y="0"/>
                  </a:moveTo>
                  <a:lnTo>
                    <a:pt x="12543" y="0"/>
                  </a:lnTo>
                  <a:lnTo>
                    <a:pt x="12543" y="160472"/>
                  </a:lnTo>
                  <a:lnTo>
                    <a:pt x="0" y="160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543" cy="19857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82715" y="4265735"/>
            <a:ext cx="339788" cy="3259771"/>
            <a:chOff x="0" y="0"/>
            <a:chExt cx="12543" cy="1203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43" cy="120334"/>
            </a:xfrm>
            <a:custGeom>
              <a:avLst/>
              <a:gdLst/>
              <a:ahLst/>
              <a:cxnLst/>
              <a:rect r="r" b="b" t="t" l="l"/>
              <a:pathLst>
                <a:path h="120334" w="12543">
                  <a:moveTo>
                    <a:pt x="0" y="0"/>
                  </a:moveTo>
                  <a:lnTo>
                    <a:pt x="12543" y="0"/>
                  </a:lnTo>
                  <a:lnTo>
                    <a:pt x="12543" y="120334"/>
                  </a:lnTo>
                  <a:lnTo>
                    <a:pt x="0" y="120334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543" cy="158434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660624" y="4863761"/>
            <a:ext cx="339788" cy="2661745"/>
            <a:chOff x="0" y="0"/>
            <a:chExt cx="12543" cy="982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543" cy="98258"/>
            </a:xfrm>
            <a:custGeom>
              <a:avLst/>
              <a:gdLst/>
              <a:ahLst/>
              <a:cxnLst/>
              <a:rect r="r" b="b" t="t" l="l"/>
              <a:pathLst>
                <a:path h="98258" w="12543">
                  <a:moveTo>
                    <a:pt x="0" y="0"/>
                  </a:moveTo>
                  <a:lnTo>
                    <a:pt x="12543" y="0"/>
                  </a:lnTo>
                  <a:lnTo>
                    <a:pt x="12543" y="98258"/>
                  </a:lnTo>
                  <a:lnTo>
                    <a:pt x="0" y="98258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543" cy="13635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15408" y="2960950"/>
            <a:ext cx="339788" cy="4564556"/>
            <a:chOff x="0" y="0"/>
            <a:chExt cx="12543" cy="16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43" cy="168500"/>
            </a:xfrm>
            <a:custGeom>
              <a:avLst/>
              <a:gdLst/>
              <a:ahLst/>
              <a:cxnLst/>
              <a:rect r="r" b="b" t="t" l="l"/>
              <a:pathLst>
                <a:path h="168500" w="12543">
                  <a:moveTo>
                    <a:pt x="0" y="0"/>
                  </a:moveTo>
                  <a:lnTo>
                    <a:pt x="12543" y="0"/>
                  </a:lnTo>
                  <a:lnTo>
                    <a:pt x="12543" y="168500"/>
                  </a:lnTo>
                  <a:lnTo>
                    <a:pt x="0" y="1685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543" cy="2066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05839" y="4265735"/>
            <a:ext cx="339788" cy="3259771"/>
            <a:chOff x="0" y="0"/>
            <a:chExt cx="12543" cy="1203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543" cy="120334"/>
            </a:xfrm>
            <a:custGeom>
              <a:avLst/>
              <a:gdLst/>
              <a:ahLst/>
              <a:cxnLst/>
              <a:rect r="r" b="b" t="t" l="l"/>
              <a:pathLst>
                <a:path h="120334" w="12543">
                  <a:moveTo>
                    <a:pt x="0" y="0"/>
                  </a:moveTo>
                  <a:lnTo>
                    <a:pt x="12543" y="0"/>
                  </a:lnTo>
                  <a:lnTo>
                    <a:pt x="12543" y="120334"/>
                  </a:lnTo>
                  <a:lnTo>
                    <a:pt x="0" y="120334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543" cy="158434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44000" y="3810785"/>
            <a:ext cx="828889" cy="834491"/>
            <a:chOff x="0" y="0"/>
            <a:chExt cx="807344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144000" y="5906446"/>
            <a:ext cx="828889" cy="834491"/>
            <a:chOff x="0" y="0"/>
            <a:chExt cx="807344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144000" y="8002106"/>
            <a:ext cx="828889" cy="834491"/>
            <a:chOff x="0" y="0"/>
            <a:chExt cx="807344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378752" y="3986390"/>
            <a:ext cx="359385" cy="483280"/>
          </a:xfrm>
          <a:custGeom>
            <a:avLst/>
            <a:gdLst/>
            <a:ahLst/>
            <a:cxnLst/>
            <a:rect r="r" b="b" t="t" l="l"/>
            <a:pathLst>
              <a:path h="483280" w="359385">
                <a:moveTo>
                  <a:pt x="0" y="0"/>
                </a:moveTo>
                <a:lnTo>
                  <a:pt x="359385" y="0"/>
                </a:lnTo>
                <a:lnTo>
                  <a:pt x="359385" y="483281"/>
                </a:lnTo>
                <a:lnTo>
                  <a:pt x="0" y="48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316805" y="6082051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0" y="0"/>
                </a:lnTo>
                <a:lnTo>
                  <a:pt x="483280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355028" y="8177711"/>
            <a:ext cx="406834" cy="483280"/>
          </a:xfrm>
          <a:custGeom>
            <a:avLst/>
            <a:gdLst/>
            <a:ahLst/>
            <a:cxnLst/>
            <a:rect r="r" b="b" t="t" l="l"/>
            <a:pathLst>
              <a:path h="483280" w="406834">
                <a:moveTo>
                  <a:pt x="0" y="0"/>
                </a:moveTo>
                <a:lnTo>
                  <a:pt x="406834" y="0"/>
                </a:lnTo>
                <a:lnTo>
                  <a:pt x="406834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317181" y="7753104"/>
            <a:ext cx="2059609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 01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643860" y="7753104"/>
            <a:ext cx="1927066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 02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92178" y="7753104"/>
            <a:ext cx="2076679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 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144000" y="1219200"/>
            <a:ext cx="9144000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COLUMN CHART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144000" y="2063304"/>
            <a:ext cx="9144000" cy="9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SLIDE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303861" y="4324030"/>
            <a:ext cx="7648113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 and analyze adherence to industry security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standards and regulations to ensure compliance.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303861" y="3886985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Compliance Metrics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303861" y="6419691"/>
            <a:ext cx="7648113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Assess the effectiveness of security training programs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measuring reductions in user-related incidents.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303861" y="5982646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Awareness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303861" y="8515351"/>
            <a:ext cx="7648113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and analyze the origins of security threats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improve defenses and prevention strategies.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303861" y="8078306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Sources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344" y="3132962"/>
            <a:ext cx="3914528" cy="5743610"/>
            <a:chOff x="0" y="0"/>
            <a:chExt cx="144504" cy="212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504" cy="212025"/>
            </a:xfrm>
            <a:custGeom>
              <a:avLst/>
              <a:gdLst/>
              <a:ahLst/>
              <a:cxnLst/>
              <a:rect r="r" b="b" t="t" l="l"/>
              <a:pathLst>
                <a:path h="212025" w="144504">
                  <a:moveTo>
                    <a:pt x="0" y="0"/>
                  </a:moveTo>
                  <a:lnTo>
                    <a:pt x="144504" y="0"/>
                  </a:lnTo>
                  <a:lnTo>
                    <a:pt x="144504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4504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18246" y="3132962"/>
            <a:ext cx="4121227" cy="5743610"/>
            <a:chOff x="0" y="0"/>
            <a:chExt cx="152134" cy="2120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134" cy="212025"/>
            </a:xfrm>
            <a:custGeom>
              <a:avLst/>
              <a:gdLst/>
              <a:ahLst/>
              <a:cxnLst/>
              <a:rect r="r" b="b" t="t" l="l"/>
              <a:pathLst>
                <a:path h="212025" w="152134">
                  <a:moveTo>
                    <a:pt x="0" y="0"/>
                  </a:moveTo>
                  <a:lnTo>
                    <a:pt x="152134" y="0"/>
                  </a:lnTo>
                  <a:lnTo>
                    <a:pt x="152134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134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45918" y="3132962"/>
            <a:ext cx="4177031" cy="5743610"/>
            <a:chOff x="0" y="0"/>
            <a:chExt cx="154194" cy="212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94" cy="212025"/>
            </a:xfrm>
            <a:custGeom>
              <a:avLst/>
              <a:gdLst/>
              <a:ahLst/>
              <a:cxnLst/>
              <a:rect r="r" b="b" t="t" l="l"/>
              <a:pathLst>
                <a:path h="212025" w="154194">
                  <a:moveTo>
                    <a:pt x="0" y="0"/>
                  </a:moveTo>
                  <a:lnTo>
                    <a:pt x="154194" y="0"/>
                  </a:lnTo>
                  <a:lnTo>
                    <a:pt x="154194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94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113853" y="5234443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969748" y="3368192"/>
            <a:ext cx="628599" cy="652320"/>
          </a:xfrm>
          <a:custGeom>
            <a:avLst/>
            <a:gdLst/>
            <a:ahLst/>
            <a:cxnLst/>
            <a:rect r="r" b="b" t="t" l="l"/>
            <a:pathLst>
              <a:path h="652320" w="628599">
                <a:moveTo>
                  <a:pt x="0" y="0"/>
                </a:moveTo>
                <a:lnTo>
                  <a:pt x="628600" y="0"/>
                </a:lnTo>
                <a:lnTo>
                  <a:pt x="628600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6425862" y="5372100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431209" y="3368192"/>
            <a:ext cx="695302" cy="652320"/>
          </a:xfrm>
          <a:custGeom>
            <a:avLst/>
            <a:gdLst/>
            <a:ahLst/>
            <a:cxnLst/>
            <a:rect r="r" b="b" t="t" l="l"/>
            <a:pathLst>
              <a:path h="652320" w="695302">
                <a:moveTo>
                  <a:pt x="0" y="0"/>
                </a:moveTo>
                <a:lnTo>
                  <a:pt x="695302" y="0"/>
                </a:lnTo>
                <a:lnTo>
                  <a:pt x="695302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182373" y="3132962"/>
            <a:ext cx="4068245" cy="5743610"/>
            <a:chOff x="0" y="0"/>
            <a:chExt cx="150179" cy="212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179" cy="212025"/>
            </a:xfrm>
            <a:custGeom>
              <a:avLst/>
              <a:gdLst/>
              <a:ahLst/>
              <a:cxnLst/>
              <a:rect r="r" b="b" t="t" l="l"/>
              <a:pathLst>
                <a:path h="212025" w="150179">
                  <a:moveTo>
                    <a:pt x="0" y="0"/>
                  </a:moveTo>
                  <a:lnTo>
                    <a:pt x="150179" y="0"/>
                  </a:lnTo>
                  <a:lnTo>
                    <a:pt x="150179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0179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970616" y="6402535"/>
            <a:ext cx="514629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707134" y="2480642"/>
            <a:ext cx="652320" cy="652320"/>
          </a:xfrm>
          <a:custGeom>
            <a:avLst/>
            <a:gdLst/>
            <a:ahLst/>
            <a:cxnLst/>
            <a:rect r="r" b="b" t="t" l="l"/>
            <a:pathLst>
              <a:path h="652320" w="652320">
                <a:moveTo>
                  <a:pt x="0" y="0"/>
                </a:moveTo>
                <a:lnTo>
                  <a:pt x="652320" y="0"/>
                </a:lnTo>
                <a:lnTo>
                  <a:pt x="652320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15539259" y="6701292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470446" y="3368192"/>
            <a:ext cx="516892" cy="883757"/>
          </a:xfrm>
          <a:custGeom>
            <a:avLst/>
            <a:gdLst/>
            <a:ahLst/>
            <a:cxnLst/>
            <a:rect r="r" b="b" t="t" l="l"/>
            <a:pathLst>
              <a:path h="883757" w="516892">
                <a:moveTo>
                  <a:pt x="0" y="0"/>
                </a:moveTo>
                <a:lnTo>
                  <a:pt x="516892" y="0"/>
                </a:lnTo>
                <a:lnTo>
                  <a:pt x="516892" y="883757"/>
                </a:lnTo>
                <a:lnTo>
                  <a:pt x="0" y="883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26511" y="3132962"/>
            <a:ext cx="3580623" cy="5675339"/>
          </a:xfrm>
          <a:custGeom>
            <a:avLst/>
            <a:gdLst/>
            <a:ahLst/>
            <a:cxnLst/>
            <a:rect r="r" b="b" t="t" l="l"/>
            <a:pathLst>
              <a:path h="5675339" w="3580623">
                <a:moveTo>
                  <a:pt x="0" y="0"/>
                </a:moveTo>
                <a:lnTo>
                  <a:pt x="3580623" y="0"/>
                </a:lnTo>
                <a:lnTo>
                  <a:pt x="3580623" y="5675339"/>
                </a:lnTo>
                <a:lnTo>
                  <a:pt x="0" y="5675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267249" y="840945"/>
            <a:ext cx="22221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b="true" sz="6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5402" y="840945"/>
            <a:ext cx="5105057" cy="81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2"/>
              </a:lnSpc>
            </a:pPr>
            <a:r>
              <a:rPr lang="en-US" b="true" sz="6557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2300" y="4328149"/>
            <a:ext cx="3421092" cy="81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🔐USE TWO-FACTOR AUTHENTICATION (2FA)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344" y="5562600"/>
            <a:ext cx="400164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🛡️ Don’t reuse passwords.</a:t>
            </a:r>
          </a:p>
          <a:p>
            <a:pPr algn="ctr">
              <a:lnSpc>
                <a:spcPts val="405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718246" y="5898335"/>
            <a:ext cx="3966175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- 2016 US Election: A simple spear phishing email compromised key campaign staff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65447" y="6085024"/>
            <a:ext cx="3985172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CEO Fraud: Attackers impersonated CEOs to request fraudulent wire transfers, costing companies millions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37825" y="4296231"/>
            <a:ext cx="400164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💻 Keep antivirus &amp; filters updated.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3224" y="6075499"/>
            <a:ext cx="400164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📨 Report suspicious emails to IT/security team.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80459" y="4904310"/>
            <a:ext cx="3885589" cy="158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1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Bank SMS Scam: Victims received messages with fake links leading to credential theft.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35344" y="4124326"/>
            <a:ext cx="3985172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COVID-19 Scams: Fake vaccine registration emails targeted anxious populations.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4077" y="1716531"/>
            <a:ext cx="3944468" cy="3387216"/>
            <a:chOff x="0" y="0"/>
            <a:chExt cx="145609" cy="125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4077" y="5574650"/>
            <a:ext cx="3944468" cy="3387216"/>
            <a:chOff x="0" y="0"/>
            <a:chExt cx="145609" cy="1250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574650"/>
            <a:ext cx="3944468" cy="3387216"/>
            <a:chOff x="0" y="0"/>
            <a:chExt cx="145609" cy="125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19455" y="5574650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50265" y="585226"/>
            <a:ext cx="10538379" cy="66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QUIZZES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20945" y="1756284"/>
            <a:ext cx="3944468" cy="3387216"/>
            <a:chOff x="0" y="0"/>
            <a:chExt cx="145609" cy="1250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17813" y="1756284"/>
            <a:ext cx="3944468" cy="3387216"/>
            <a:chOff x="0" y="0"/>
            <a:chExt cx="145609" cy="1250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134064" y="2638015"/>
            <a:ext cx="3868736" cy="17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Q1: What should you do first</a:t>
            </a: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if you suspect phishing?</a:t>
            </a:r>
          </a:p>
          <a:p>
            <a:pPr algn="ctr">
              <a:lnSpc>
                <a:spcPts val="2776"/>
              </a:lnSpc>
            </a:pP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 it ✅</a:t>
            </a:r>
          </a:p>
          <a:p>
            <a:pPr algn="ctr">
              <a:lnSpc>
                <a:spcPts val="2776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92500" y="0"/>
            <a:ext cx="2095500" cy="1028700"/>
          </a:xfrm>
          <a:custGeom>
            <a:avLst/>
            <a:gdLst/>
            <a:ahLst/>
            <a:cxnLst/>
            <a:rect r="r" b="b" t="t" l="l"/>
            <a:pathLst>
              <a:path h="1028700" w="2095500">
                <a:moveTo>
                  <a:pt x="0" y="0"/>
                </a:moveTo>
                <a:lnTo>
                  <a:pt x="2095500" y="0"/>
                </a:lnTo>
                <a:lnTo>
                  <a:pt x="20955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51639" y="5574650"/>
            <a:ext cx="3231929" cy="3304016"/>
          </a:xfrm>
          <a:custGeom>
            <a:avLst/>
            <a:gdLst/>
            <a:ahLst/>
            <a:cxnLst/>
            <a:rect r="r" b="b" t="t" l="l"/>
            <a:pathLst>
              <a:path h="3304016" w="3231929">
                <a:moveTo>
                  <a:pt x="0" y="0"/>
                </a:moveTo>
                <a:lnTo>
                  <a:pt x="3231928" y="0"/>
                </a:lnTo>
                <a:lnTo>
                  <a:pt x="3231928" y="3304016"/>
                </a:lnTo>
                <a:lnTo>
                  <a:pt x="0" y="3304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387639" y="1956771"/>
            <a:ext cx="3447777" cy="292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82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Q2: Which is a phishing attempt?</a:t>
            </a:r>
          </a:p>
          <a:p>
            <a:pPr algn="ctr">
              <a:lnSpc>
                <a:spcPts val="2731"/>
              </a:lnSpc>
            </a:pPr>
          </a:p>
          <a:p>
            <a:pPr algn="ctr" marL="371553" indent="-185777" lvl="1">
              <a:lnSpc>
                <a:spcPts val="2581"/>
              </a:lnSpc>
              <a:buFont typeface="Arial"/>
              <a:buChar char="•"/>
            </a:pPr>
            <a:r>
              <a:rPr lang="en-US" sz="172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A: support@paypa1.com → </a:t>
            </a:r>
            <a:r>
              <a:rPr lang="en-US" b="true" sz="172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FAKE</a:t>
            </a:r>
          </a:p>
          <a:p>
            <a:pPr algn="ctr" marL="371553" indent="-185777" lvl="1">
              <a:lnSpc>
                <a:spcPts val="2581"/>
              </a:lnSpc>
              <a:buFont typeface="Arial"/>
              <a:buChar char="•"/>
            </a:pPr>
            <a:r>
              <a:rPr lang="en-US" sz="172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B: support@paypal.com → </a:t>
            </a:r>
            <a:r>
              <a:rPr lang="en-US" b="true" sz="172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</a:t>
            </a:r>
          </a:p>
          <a:p>
            <a:pPr algn="ctr">
              <a:lnSpc>
                <a:spcPts val="513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314832" y="2546937"/>
            <a:ext cx="3868736" cy="17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Q3: • Spot-the-Phish: </a:t>
            </a:r>
          </a:p>
          <a:p>
            <a:pPr algn="ctr">
              <a:lnSpc>
                <a:spcPts val="2776"/>
              </a:lnSpc>
            </a:pP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Analyze sample emails to identify signs of phishing.</a:t>
            </a:r>
          </a:p>
          <a:p>
            <a:pPr algn="ctr">
              <a:lnSpc>
                <a:spcPts val="277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409525"/>
            <a:ext cx="3868736" cy="210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Q4: •  URL Challenge: </a:t>
            </a:r>
          </a:p>
          <a:p>
            <a:pPr algn="ctr">
              <a:lnSpc>
                <a:spcPts val="2776"/>
              </a:lnSpc>
            </a:pP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Decide which URLs are </a:t>
            </a: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genuine and which are fraudulent</a:t>
            </a:r>
          </a:p>
          <a:p>
            <a:pPr algn="ctr">
              <a:lnSpc>
                <a:spcPts val="277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161944" y="6409525"/>
            <a:ext cx="3868736" cy="17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Q5: •  Scenario Roleplay: </a:t>
            </a:r>
          </a:p>
          <a:p>
            <a:pPr algn="ctr">
              <a:lnSpc>
                <a:spcPts val="2776"/>
              </a:lnSpc>
            </a:pP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Practice how to respond when your 'boss' urgently asks for sensitive information.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9455" y="6365303"/>
            <a:ext cx="3868736" cy="139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Q6: •  • Live Phish Simulation: </a:t>
            </a:r>
          </a:p>
          <a:p>
            <a:pPr algn="ctr">
              <a:lnSpc>
                <a:spcPts val="2776"/>
              </a:lnSpc>
            </a:pPr>
          </a:p>
          <a:p>
            <a:pPr algn="ctr">
              <a:lnSpc>
                <a:spcPts val="2776"/>
              </a:lnSpc>
            </a:pPr>
            <a:r>
              <a:rPr lang="en-US" sz="18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Optional corporate exercise to test readiness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DAGzcWaOxS0</dc:identifier>
  <dcterms:modified xsi:type="dcterms:W3CDTF">2011-08-01T06:04:30Z</dcterms:modified>
  <cp:revision>1</cp:revision>
  <dc:title>Black Blue Modern Gradient Cybersecurity Presentation</dc:title>
</cp:coreProperties>
</file>